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4" r:id="rId9"/>
    <p:sldId id="263" r:id="rId10"/>
    <p:sldId id="265" r:id="rId1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8" d="100"/>
          <a:sy n="68" d="100"/>
        </p:scale>
        <p:origin x="-582" y="-10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7010400" y="152399"/>
            <a:ext cx="1981200" cy="655624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152400" y="153923"/>
            <a:ext cx="6705600" cy="65532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itle 2"/>
          <p:cNvSpPr>
            <a:spLocks noGrp="1"/>
          </p:cNvSpPr>
          <p:nvPr>
            <p:ph type="subTitle" idx="1"/>
          </p:nvPr>
        </p:nvSpPr>
        <p:spPr>
          <a:xfrm>
            <a:off x="7010400" y="2052960"/>
            <a:ext cx="1981200" cy="1828800"/>
          </a:xfrm>
        </p:spPr>
        <p:txBody>
          <a:bodyPr anchor="ctr">
            <a:normAutofit/>
          </a:bodyPr>
          <a:lstStyle>
            <a:lvl1pPr marL="0" indent="0" algn="l">
              <a:buNone/>
              <a:defRPr sz="19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10" name="Date Placeholder 9"/>
          <p:cNvSpPr>
            <a:spLocks noGrp="1"/>
          </p:cNvSpPr>
          <p:nvPr>
            <p:ph type="dt" sz="half" idx="10"/>
          </p:nvPr>
        </p:nvSpPr>
        <p:spPr/>
        <p:txBody>
          <a:bodyPr/>
          <a:lstStyle>
            <a:lvl1pPr>
              <a:defRPr>
                <a:solidFill>
                  <a:schemeClr val="bg2"/>
                </a:solidFill>
              </a:defRPr>
            </a:lvl1pPr>
          </a:lstStyle>
          <a:p>
            <a:fld id="{CAFE8367-26BF-4A3B-8EFF-C7CF7D917C30}" type="datetimeFigureOut">
              <a:rPr lang="en-US" smtClean="0"/>
              <a:t>7/29/2013</a:t>
            </a:fld>
            <a:endParaRPr lang="en-US"/>
          </a:p>
        </p:txBody>
      </p:sp>
      <p:sp>
        <p:nvSpPr>
          <p:cNvPr id="11" name="Slide Number Placeholder 10"/>
          <p:cNvSpPr>
            <a:spLocks noGrp="1"/>
          </p:cNvSpPr>
          <p:nvPr>
            <p:ph type="sldNum" sz="quarter" idx="11"/>
          </p:nvPr>
        </p:nvSpPr>
        <p:spPr/>
        <p:txBody>
          <a:bodyPr/>
          <a:lstStyle>
            <a:lvl1pPr>
              <a:defRPr>
                <a:solidFill>
                  <a:srgbClr val="FFFFFF"/>
                </a:solidFill>
              </a:defRPr>
            </a:lvl1pPr>
          </a:lstStyle>
          <a:p>
            <a:fld id="{098C54D6-FC55-4511-BE7A-BBA64DD1209B}" type="slidenum">
              <a:rPr lang="en-US" smtClean="0"/>
              <a:t>‹#›</a:t>
            </a:fld>
            <a:endParaRPr lang="en-US"/>
          </a:p>
        </p:txBody>
      </p:sp>
      <p:sp>
        <p:nvSpPr>
          <p:cNvPr id="12" name="Footer Placeholder 11"/>
          <p:cNvSpPr>
            <a:spLocks noGrp="1"/>
          </p:cNvSpPr>
          <p:nvPr>
            <p:ph type="ftr" sz="quarter" idx="12"/>
          </p:nvPr>
        </p:nvSpPr>
        <p:spPr/>
        <p:txBody>
          <a:bodyPr/>
          <a:lstStyle>
            <a:lvl1pPr>
              <a:defRPr>
                <a:solidFill>
                  <a:schemeClr val="bg2"/>
                </a:solidFill>
              </a:defRPr>
            </a:lvl1pPr>
          </a:lstStyle>
          <a:p>
            <a:endParaRPr lang="en-US"/>
          </a:p>
        </p:txBody>
      </p:sp>
      <p:sp>
        <p:nvSpPr>
          <p:cNvPr id="13" name="Title 12"/>
          <p:cNvSpPr>
            <a:spLocks noGrp="1"/>
          </p:cNvSpPr>
          <p:nvPr>
            <p:ph type="title"/>
          </p:nvPr>
        </p:nvSpPr>
        <p:spPr>
          <a:xfrm>
            <a:off x="457200" y="2052960"/>
            <a:ext cx="6324600" cy="1828800"/>
          </a:xfrm>
        </p:spPr>
        <p:txBody>
          <a:bodyPr/>
          <a:lstStyle>
            <a:lvl1pPr algn="r">
              <a:defRPr sz="4200" spc="150" baseline="0"/>
            </a:lvl1pPr>
          </a:lstStyle>
          <a:p>
            <a:r>
              <a:rPr lang="en-US" smtClean="0"/>
              <a:t>Click to edit Master title style</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AFE8367-26BF-4A3B-8EFF-C7CF7D917C30}" type="datetimeFigureOut">
              <a:rPr lang="en-US" smtClean="0"/>
              <a:t>7/29/2013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98C54D6-FC55-4511-BE7A-BBA64DD1209B}"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152400" y="147319"/>
            <a:ext cx="6705600" cy="655624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7010400" y="147319"/>
            <a:ext cx="1956046" cy="655624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Vertical Title 1"/>
          <p:cNvSpPr>
            <a:spLocks noGrp="1"/>
          </p:cNvSpPr>
          <p:nvPr>
            <p:ph type="title" orient="vert"/>
          </p:nvPr>
        </p:nvSpPr>
        <p:spPr>
          <a:xfrm>
            <a:off x="7162800" y="274638"/>
            <a:ext cx="1676400" cy="5851525"/>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CAFE8367-26BF-4A3B-8EFF-C7CF7D917C30}" type="datetimeFigureOut">
              <a:rPr lang="en-US" smtClean="0"/>
              <a:t>7/29/2013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lvl1pPr>
              <a:defRPr>
                <a:solidFill>
                  <a:schemeClr val="bg2"/>
                </a:solidFill>
              </a:defRPr>
            </a:lvl1pPr>
          </a:lstStyle>
          <a:p>
            <a:fld id="{098C54D6-FC55-4511-BE7A-BBA64DD1209B}"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CAFE8367-26BF-4A3B-8EFF-C7CF7D917C30}" type="datetimeFigureOut">
              <a:rPr lang="en-US" smtClean="0"/>
              <a:t>7/29/2013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98C54D6-FC55-4511-BE7A-BBA64DD1209B}" type="slidenum">
              <a:rPr lang="en-US" smtClean="0"/>
              <a:t>‹#›</a:t>
            </a:fld>
            <a:endParaRPr lang="en-US"/>
          </a:p>
        </p:txBody>
      </p:sp>
      <p:sp>
        <p:nvSpPr>
          <p:cNvPr id="7" name="Title 6"/>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7010400" y="152399"/>
            <a:ext cx="1981200" cy="655624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152400" y="153923"/>
            <a:ext cx="6705600" cy="6553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 Placeholder 2"/>
          <p:cNvSpPr>
            <a:spLocks noGrp="1"/>
          </p:cNvSpPr>
          <p:nvPr>
            <p:ph type="body" idx="1"/>
          </p:nvPr>
        </p:nvSpPr>
        <p:spPr>
          <a:xfrm>
            <a:off x="7162799" y="2892277"/>
            <a:ext cx="1600201" cy="1645920"/>
          </a:xfrm>
        </p:spPr>
        <p:txBody>
          <a:bodyPr anchor="ctr"/>
          <a:lstStyle>
            <a:lvl1pPr marL="0" indent="0">
              <a:buNone/>
              <a:defRPr sz="2000">
                <a:solidFill>
                  <a:schemeClr val="bg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9" name="Date Placeholder 8"/>
          <p:cNvSpPr>
            <a:spLocks noGrp="1"/>
          </p:cNvSpPr>
          <p:nvPr>
            <p:ph type="dt" sz="half" idx="10"/>
          </p:nvPr>
        </p:nvSpPr>
        <p:spPr/>
        <p:txBody>
          <a:bodyPr/>
          <a:lstStyle>
            <a:lvl1pPr>
              <a:defRPr>
                <a:solidFill>
                  <a:srgbClr val="FFFFFF"/>
                </a:solidFill>
              </a:defRPr>
            </a:lvl1pPr>
          </a:lstStyle>
          <a:p>
            <a:fld id="{CAFE8367-26BF-4A3B-8EFF-C7CF7D917C30}" type="datetimeFigureOut">
              <a:rPr lang="en-US" smtClean="0"/>
              <a:t>7/29/2013</a:t>
            </a:fld>
            <a:endParaRPr lang="en-US"/>
          </a:p>
        </p:txBody>
      </p:sp>
      <p:sp>
        <p:nvSpPr>
          <p:cNvPr id="10" name="Slide Number Placeholder 9"/>
          <p:cNvSpPr>
            <a:spLocks noGrp="1"/>
          </p:cNvSpPr>
          <p:nvPr>
            <p:ph type="sldNum" sz="quarter" idx="11"/>
          </p:nvPr>
        </p:nvSpPr>
        <p:spPr/>
        <p:txBody>
          <a:bodyPr/>
          <a:lstStyle>
            <a:lvl1pPr>
              <a:defRPr>
                <a:solidFill>
                  <a:schemeClr val="bg2"/>
                </a:solidFill>
              </a:defRPr>
            </a:lvl1pPr>
          </a:lstStyle>
          <a:p>
            <a:fld id="{098C54D6-FC55-4511-BE7A-BBA64DD1209B}" type="slidenum">
              <a:rPr lang="en-US" smtClean="0"/>
              <a:t>‹#›</a:t>
            </a:fld>
            <a:endParaRPr lang="en-US"/>
          </a:p>
        </p:txBody>
      </p:sp>
      <p:sp>
        <p:nvSpPr>
          <p:cNvPr id="11" name="Footer Placeholder 10"/>
          <p:cNvSpPr>
            <a:spLocks noGrp="1"/>
          </p:cNvSpPr>
          <p:nvPr>
            <p:ph type="ftr" sz="quarter" idx="12"/>
          </p:nvPr>
        </p:nvSpPr>
        <p:spPr/>
        <p:txBody>
          <a:bodyPr/>
          <a:lstStyle>
            <a:lvl1pPr>
              <a:defRPr>
                <a:solidFill>
                  <a:srgbClr val="FFFFFF"/>
                </a:solidFill>
              </a:defRPr>
            </a:lvl1pPr>
          </a:lstStyle>
          <a:p>
            <a:endParaRPr lang="en-US"/>
          </a:p>
        </p:txBody>
      </p:sp>
      <p:sp>
        <p:nvSpPr>
          <p:cNvPr id="12" name="Title 11"/>
          <p:cNvSpPr>
            <a:spLocks noGrp="1"/>
          </p:cNvSpPr>
          <p:nvPr>
            <p:ph type="title"/>
          </p:nvPr>
        </p:nvSpPr>
        <p:spPr>
          <a:xfrm>
            <a:off x="381000" y="2892277"/>
            <a:ext cx="6324600" cy="1645920"/>
          </a:xfrm>
        </p:spPr>
        <p:txBody>
          <a:bodyPr/>
          <a:lstStyle>
            <a:lvl1pPr algn="r">
              <a:defRPr sz="4200" spc="150" baseline="0"/>
            </a:lvl1pPr>
          </a:lstStyle>
          <a:p>
            <a:r>
              <a:rPr lang="en-US" smtClean="0"/>
              <a:t>Click to edit Master title style</a:t>
            </a:r>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719072"/>
            <a:ext cx="4038600" cy="440740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719072"/>
            <a:ext cx="4038600" cy="440740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CAFE8367-26BF-4A3B-8EFF-C7CF7D917C30}" type="datetimeFigureOut">
              <a:rPr lang="en-US" smtClean="0"/>
              <a:t>7/29/2013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98C54D6-FC55-4511-BE7A-BBA64DD1209B}" type="slidenum">
              <a:rPr lang="en-US" smtClean="0"/>
              <a:t>‹#›</a:t>
            </a:fld>
            <a:endParaRPr lang="en-US"/>
          </a:p>
        </p:txBody>
      </p:sp>
      <p:sp>
        <p:nvSpPr>
          <p:cNvPr id="8" name="Title 7"/>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457200" y="1722438"/>
            <a:ext cx="4040188" cy="639762"/>
          </a:xfrm>
        </p:spPr>
        <p:txBody>
          <a:bodyPr anchor="b"/>
          <a:lstStyle>
            <a:lvl1pPr marL="0" indent="0" algn="ctr">
              <a:buNone/>
              <a:defRPr sz="2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438399"/>
            <a:ext cx="4040188" cy="36877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025" y="1722438"/>
            <a:ext cx="4041775" cy="639762"/>
          </a:xfrm>
        </p:spPr>
        <p:txBody>
          <a:bodyPr anchor="b"/>
          <a:lstStyle>
            <a:lvl1pPr marL="0" indent="0" algn="ctr">
              <a:buNone/>
              <a:defRPr sz="2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438399"/>
            <a:ext cx="4041775" cy="36877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CAFE8367-26BF-4A3B-8EFF-C7CF7D917C30}" type="datetimeFigureOut">
              <a:rPr lang="en-US" smtClean="0"/>
              <a:t>7/29/2013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98C54D6-FC55-4511-BE7A-BBA64DD1209B}" type="slidenum">
              <a:rPr lang="en-US" smtClean="0"/>
              <a:t>‹#›</a:t>
            </a:fld>
            <a:endParaRPr lang="en-US"/>
          </a:p>
        </p:txBody>
      </p:sp>
      <p:sp>
        <p:nvSpPr>
          <p:cNvPr id="10" name="Title 9"/>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CAFE8367-26BF-4A3B-8EFF-C7CF7D917C30}" type="datetimeFigureOut">
              <a:rPr lang="en-US" smtClean="0"/>
              <a:t>7/29/2013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98C54D6-FC55-4511-BE7A-BBA64DD1209B}" type="slidenum">
              <a:rPr lang="en-US" smtClean="0"/>
              <a:t>‹#›</a:t>
            </a:fld>
            <a:endParaRPr lang="en-US"/>
          </a:p>
        </p:txBody>
      </p:sp>
      <p:sp>
        <p:nvSpPr>
          <p:cNvPr id="6" name="Title 5"/>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152400" y="150919"/>
            <a:ext cx="8831802" cy="655624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Date Placeholder 1"/>
          <p:cNvSpPr>
            <a:spLocks noGrp="1"/>
          </p:cNvSpPr>
          <p:nvPr>
            <p:ph type="dt" sz="half" idx="10"/>
          </p:nvPr>
        </p:nvSpPr>
        <p:spPr/>
        <p:txBody>
          <a:bodyPr/>
          <a:lstStyle/>
          <a:p>
            <a:fld id="{CAFE8367-26BF-4A3B-8EFF-C7CF7D917C30}" type="datetimeFigureOut">
              <a:rPr lang="en-US" smtClean="0"/>
              <a:t>7/29/2013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98C54D6-FC55-4511-BE7A-BBA64DD1209B}"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2"/>
      </p:bgRef>
    </p:bg>
    <p:spTree>
      <p:nvGrpSpPr>
        <p:cNvPr id="1" name=""/>
        <p:cNvGrpSpPr/>
        <p:nvPr/>
      </p:nvGrpSpPr>
      <p:grpSpPr>
        <a:xfrm>
          <a:off x="0" y="0"/>
          <a:ext cx="0" cy="0"/>
          <a:chOff x="0" y="0"/>
          <a:chExt cx="0" cy="0"/>
        </a:xfrm>
      </p:grpSpPr>
      <p:sp>
        <p:nvSpPr>
          <p:cNvPr id="10" name="Rectangle 9"/>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7010400" y="150876"/>
            <a:ext cx="1981200" cy="655624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9" name="Rectangle 8"/>
          <p:cNvSpPr/>
          <p:nvPr/>
        </p:nvSpPr>
        <p:spPr>
          <a:xfrm>
            <a:off x="152400" y="152400"/>
            <a:ext cx="6705600" cy="65532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609600" y="304800"/>
            <a:ext cx="586740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7159752" y="2130552"/>
            <a:ext cx="1673352" cy="2816352"/>
          </a:xfrm>
        </p:spPr>
        <p:txBody>
          <a:bodyPr tIns="0"/>
          <a:lstStyle>
            <a:lvl1pPr marL="0" indent="0">
              <a:buNone/>
              <a:defRPr sz="14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AFE8367-26BF-4A3B-8EFF-C7CF7D917C30}" type="datetimeFigureOut">
              <a:rPr lang="en-US" smtClean="0"/>
              <a:t>7/29/2013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ln>
            <a:noFill/>
          </a:ln>
        </p:spPr>
        <p:txBody>
          <a:bodyPr/>
          <a:lstStyle>
            <a:lvl1pPr>
              <a:defRPr>
                <a:solidFill>
                  <a:srgbClr val="FFFFFF"/>
                </a:solidFill>
              </a:defRPr>
            </a:lvl1pPr>
          </a:lstStyle>
          <a:p>
            <a:fld id="{098C54D6-FC55-4511-BE7A-BBA64DD1209B}" type="slidenum">
              <a:rPr lang="en-US" smtClean="0"/>
              <a:t>‹#›</a:t>
            </a:fld>
            <a:endParaRPr lang="en-US"/>
          </a:p>
        </p:txBody>
      </p:sp>
      <p:sp>
        <p:nvSpPr>
          <p:cNvPr id="11" name="Title 10"/>
          <p:cNvSpPr>
            <a:spLocks noGrp="1"/>
          </p:cNvSpPr>
          <p:nvPr>
            <p:ph type="title"/>
          </p:nvPr>
        </p:nvSpPr>
        <p:spPr>
          <a:xfrm>
            <a:off x="7159752" y="457200"/>
            <a:ext cx="1675660" cy="1673352"/>
          </a:xfrm>
        </p:spPr>
        <p:txBody>
          <a:bodyPr anchor="b"/>
          <a:lstStyle>
            <a:lvl1pPr algn="l">
              <a:defRPr sz="2000" spc="150" baseline="0"/>
            </a:lvl1pPr>
          </a:lstStyle>
          <a:p>
            <a:r>
              <a:rPr lang="en-US" smtClean="0"/>
              <a:t>Click to edit Master title style</a:t>
            </a:r>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1">
        <a:schemeClr val="bg2"/>
      </p:bgRef>
    </p:bg>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9" name="Rectangle 8"/>
          <p:cNvSpPr/>
          <p:nvPr/>
        </p:nvSpPr>
        <p:spPr>
          <a:xfrm>
            <a:off x="7010400" y="150876"/>
            <a:ext cx="1981200" cy="655624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152400" y="152400"/>
            <a:ext cx="6705600" cy="6553200"/>
          </a:xfrm>
        </p:spPr>
        <p:txBody>
          <a:bodyPr anchor="ctr"/>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7162800" y="2133600"/>
            <a:ext cx="1676400" cy="2971800"/>
          </a:xfrm>
        </p:spPr>
        <p:txBody>
          <a:bodyPr tIns="0"/>
          <a:lstStyle>
            <a:lvl1pPr marL="0" indent="0">
              <a:buNone/>
              <a:defRPr sz="1400">
                <a:solidFill>
                  <a:schemeClr val="tx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AFE8367-26BF-4A3B-8EFF-C7CF7D917C30}" type="datetimeFigureOut">
              <a:rPr lang="en-US" smtClean="0"/>
              <a:t>7/29/2013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98C54D6-FC55-4511-BE7A-BBA64DD1209B}" type="slidenum">
              <a:rPr lang="en-US" smtClean="0"/>
              <a:t>‹#›</a:t>
            </a:fld>
            <a:endParaRPr lang="en-US"/>
          </a:p>
        </p:txBody>
      </p:sp>
      <p:sp>
        <p:nvSpPr>
          <p:cNvPr id="10" name="Title 9"/>
          <p:cNvSpPr>
            <a:spLocks noGrp="1"/>
          </p:cNvSpPr>
          <p:nvPr>
            <p:ph type="title"/>
          </p:nvPr>
        </p:nvSpPr>
        <p:spPr>
          <a:xfrm>
            <a:off x="7162800" y="460248"/>
            <a:ext cx="1676400" cy="1673352"/>
          </a:xfrm>
        </p:spPr>
        <p:txBody>
          <a:bodyPr anchor="b"/>
          <a:lstStyle>
            <a:lvl1pPr algn="l">
              <a:defRPr sz="2000" spc="150" baseline="0">
                <a:solidFill>
                  <a:schemeClr val="tx2"/>
                </a:solidFill>
              </a:defRPr>
            </a:lvl1pPr>
          </a:lstStyle>
          <a:p>
            <a:r>
              <a:rPr lang="en-US" smtClean="0"/>
              <a:t>Click to edit Master title style</a:t>
            </a:r>
            <a:endParaRPr lang="en-US" dirty="0"/>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a:off x="152400" y="1634971"/>
            <a:ext cx="8831802" cy="504547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152399" y="152400"/>
            <a:ext cx="8814047" cy="1346447"/>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381000" y="355847"/>
            <a:ext cx="8381260" cy="1054394"/>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380999" y="1719071"/>
            <a:ext cx="8407893" cy="440740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370888" y="6356350"/>
            <a:ext cx="2133600" cy="274320"/>
          </a:xfrm>
          <a:prstGeom prst="rect">
            <a:avLst/>
          </a:prstGeom>
        </p:spPr>
        <p:txBody>
          <a:bodyPr vert="horz" lIns="91440" tIns="45720" rIns="91440" bIns="45720" rtlCol="0" anchor="ctr"/>
          <a:lstStyle>
            <a:lvl1pPr algn="l">
              <a:defRPr sz="1100">
                <a:solidFill>
                  <a:schemeClr val="tx2"/>
                </a:solidFill>
              </a:defRPr>
            </a:lvl1pPr>
          </a:lstStyle>
          <a:p>
            <a:fld id="{CAFE8367-26BF-4A3B-8EFF-C7CF7D917C30}" type="datetimeFigureOut">
              <a:rPr lang="en-US" smtClean="0"/>
              <a:t>7/29/2013</a:t>
            </a:fld>
            <a:endParaRPr lang="en-US"/>
          </a:p>
        </p:txBody>
      </p:sp>
      <p:sp>
        <p:nvSpPr>
          <p:cNvPr id="5" name="Footer Placeholder 4"/>
          <p:cNvSpPr>
            <a:spLocks noGrp="1"/>
          </p:cNvSpPr>
          <p:nvPr>
            <p:ph type="ftr" sz="quarter" idx="3"/>
          </p:nvPr>
        </p:nvSpPr>
        <p:spPr>
          <a:xfrm>
            <a:off x="3048000" y="6356350"/>
            <a:ext cx="3352800" cy="274320"/>
          </a:xfrm>
          <a:prstGeom prst="rect">
            <a:avLst/>
          </a:prstGeom>
        </p:spPr>
        <p:txBody>
          <a:bodyPr vert="horz" lIns="91440" tIns="45720" rIns="91440" bIns="45720" rtlCol="0" anchor="ctr"/>
          <a:lstStyle>
            <a:lvl1pPr algn="ctr">
              <a:defRPr sz="1100">
                <a:solidFill>
                  <a:schemeClr val="tx2"/>
                </a:solidFill>
              </a:defRPr>
            </a:lvl1pPr>
          </a:lstStyle>
          <a:p>
            <a:endParaRPr lang="en-US"/>
          </a:p>
        </p:txBody>
      </p:sp>
      <p:sp>
        <p:nvSpPr>
          <p:cNvPr id="6" name="Slide Number Placeholder 5"/>
          <p:cNvSpPr>
            <a:spLocks noGrp="1"/>
          </p:cNvSpPr>
          <p:nvPr>
            <p:ph type="sldNum" sz="quarter" idx="4"/>
          </p:nvPr>
        </p:nvSpPr>
        <p:spPr>
          <a:xfrm>
            <a:off x="8234680" y="6355080"/>
            <a:ext cx="582966" cy="274320"/>
          </a:xfrm>
          <a:prstGeom prst="rect">
            <a:avLst/>
          </a:prstGeom>
          <a:ln w="19050">
            <a:noFill/>
          </a:ln>
        </p:spPr>
        <p:txBody>
          <a:bodyPr vert="horz" lIns="91440" tIns="45720" rIns="91440" bIns="45720" rtlCol="0" anchor="ctr"/>
          <a:lstStyle>
            <a:lvl1pPr algn="ctr">
              <a:defRPr sz="1100">
                <a:solidFill>
                  <a:schemeClr val="tx2"/>
                </a:solidFill>
              </a:defRPr>
            </a:lvl1pPr>
          </a:lstStyle>
          <a:p>
            <a:fld id="{098C54D6-FC55-4511-BE7A-BBA64DD1209B}"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3200" kern="1200" cap="all" spc="200" baseline="0">
          <a:ln>
            <a:noFill/>
          </a:ln>
          <a:solidFill>
            <a:schemeClr val="bg1"/>
          </a:solidFill>
          <a:effectLst/>
          <a:latin typeface="+mj-lt"/>
          <a:ea typeface="+mj-ea"/>
          <a:cs typeface="+mj-cs"/>
        </a:defRPr>
      </a:lvl1pPr>
    </p:titleStyle>
    <p:bodyStyle>
      <a:lvl1pPr marL="274320" indent="-228600" algn="l" defTabSz="914400" rtl="0" eaLnBrk="1" latinLnBrk="0" hangingPunct="1">
        <a:spcBef>
          <a:spcPct val="20000"/>
        </a:spcBef>
        <a:buClr>
          <a:schemeClr val="accent1"/>
        </a:buClr>
        <a:buFont typeface="Wingdings 2" pitchFamily="18" charset="2"/>
        <a:buChar char=""/>
        <a:defRPr sz="2000" kern="1200" spc="150" baseline="0">
          <a:solidFill>
            <a:schemeClr val="tx2"/>
          </a:solidFill>
          <a:latin typeface="+mn-lt"/>
          <a:ea typeface="+mn-ea"/>
          <a:cs typeface="+mn-cs"/>
        </a:defRPr>
      </a:lvl1pPr>
      <a:lvl2pPr marL="548640" indent="-182880" algn="l" defTabSz="914400" rtl="0" eaLnBrk="1" latinLnBrk="0" hangingPunct="1">
        <a:spcBef>
          <a:spcPct val="20000"/>
        </a:spcBef>
        <a:buClr>
          <a:schemeClr val="accent2"/>
        </a:buClr>
        <a:buFont typeface="Wingdings" pitchFamily="2" charset="2"/>
        <a:buChar char="§"/>
        <a:defRPr sz="1800" kern="1200" spc="100" baseline="0">
          <a:solidFill>
            <a:schemeClr val="tx2"/>
          </a:solidFill>
          <a:latin typeface="+mn-lt"/>
          <a:ea typeface="+mn-ea"/>
          <a:cs typeface="+mn-cs"/>
        </a:defRPr>
      </a:lvl2pPr>
      <a:lvl3pPr marL="822960" indent="-182880" algn="l" defTabSz="914400" rtl="0" eaLnBrk="1" latinLnBrk="0" hangingPunct="1">
        <a:spcBef>
          <a:spcPct val="20000"/>
        </a:spcBef>
        <a:buClr>
          <a:schemeClr val="accent3"/>
        </a:buClr>
        <a:buFont typeface="Wingdings" pitchFamily="2" charset="2"/>
        <a:buChar char="§"/>
        <a:defRPr sz="1600" kern="1200" spc="100" baseline="0">
          <a:solidFill>
            <a:schemeClr val="tx2"/>
          </a:solidFill>
          <a:latin typeface="+mn-lt"/>
          <a:ea typeface="+mn-ea"/>
          <a:cs typeface="+mn-cs"/>
        </a:defRPr>
      </a:lvl3pPr>
      <a:lvl4pPr marL="1097280" indent="-182880" algn="l" defTabSz="914400" rtl="0" eaLnBrk="1" latinLnBrk="0" hangingPunct="1">
        <a:spcBef>
          <a:spcPct val="20000"/>
        </a:spcBef>
        <a:buClr>
          <a:schemeClr val="accent4"/>
        </a:buClr>
        <a:buFont typeface="Wingdings" pitchFamily="2" charset="2"/>
        <a:buChar char="§"/>
        <a:defRPr sz="1400" kern="1200">
          <a:solidFill>
            <a:schemeClr val="tx2"/>
          </a:solidFill>
          <a:latin typeface="+mn-lt"/>
          <a:ea typeface="+mn-ea"/>
          <a:cs typeface="+mn-cs"/>
        </a:defRPr>
      </a:lvl4pPr>
      <a:lvl5pPr marL="1280160" indent="-182880" algn="l" defTabSz="914400" rtl="0" eaLnBrk="1" latinLnBrk="0" hangingPunct="1">
        <a:spcBef>
          <a:spcPct val="20000"/>
        </a:spcBef>
        <a:buClr>
          <a:schemeClr val="accent6"/>
        </a:buClr>
        <a:buFont typeface="Wingdings" pitchFamily="2" charset="2"/>
        <a:buChar char="§"/>
        <a:defRPr sz="1300" kern="1200" spc="100" baseline="0">
          <a:solidFill>
            <a:schemeClr val="tx2"/>
          </a:solidFill>
          <a:latin typeface="+mn-lt"/>
          <a:ea typeface="+mn-ea"/>
          <a:cs typeface="+mn-cs"/>
        </a:defRPr>
      </a:lvl5pPr>
      <a:lvl6pPr marL="1554480" indent="-182880" algn="l" defTabSz="914400" rtl="0" eaLnBrk="1" latinLnBrk="0" hangingPunct="1">
        <a:spcBef>
          <a:spcPct val="20000"/>
        </a:spcBef>
        <a:buClr>
          <a:schemeClr val="accent1"/>
        </a:buClr>
        <a:buFont typeface="Wingdings" pitchFamily="2" charset="2"/>
        <a:buChar char="§"/>
        <a:defRPr sz="1200" kern="1200">
          <a:solidFill>
            <a:schemeClr val="tx2"/>
          </a:solidFill>
          <a:latin typeface="+mn-lt"/>
          <a:ea typeface="+mn-ea"/>
          <a:cs typeface="+mn-cs"/>
        </a:defRPr>
      </a:lvl6pPr>
      <a:lvl7pPr marL="1828800" indent="-182880" algn="l" defTabSz="914400" rtl="0" eaLnBrk="1" latinLnBrk="0" hangingPunct="1">
        <a:spcBef>
          <a:spcPct val="20000"/>
        </a:spcBef>
        <a:buClr>
          <a:schemeClr val="accent2"/>
        </a:buClr>
        <a:buFont typeface="Wingdings" pitchFamily="2" charset="2"/>
        <a:buChar char="§"/>
        <a:defRPr sz="1200" kern="1200">
          <a:solidFill>
            <a:schemeClr val="tx2"/>
          </a:solidFill>
          <a:latin typeface="+mn-lt"/>
          <a:ea typeface="+mn-ea"/>
          <a:cs typeface="+mn-cs"/>
        </a:defRPr>
      </a:lvl7pPr>
      <a:lvl8pPr marL="2103120" indent="-182880" algn="l" defTabSz="914400" rtl="0" eaLnBrk="1" latinLnBrk="0" hangingPunct="1">
        <a:spcBef>
          <a:spcPct val="20000"/>
        </a:spcBef>
        <a:buClr>
          <a:schemeClr val="accent3"/>
        </a:buClr>
        <a:buFont typeface="Wingdings" pitchFamily="2" charset="2"/>
        <a:buChar char="§"/>
        <a:defRPr sz="1200" kern="1200">
          <a:solidFill>
            <a:schemeClr val="tx2"/>
          </a:solidFill>
          <a:latin typeface="+mn-lt"/>
          <a:ea typeface="+mn-ea"/>
          <a:cs typeface="+mn-cs"/>
        </a:defRPr>
      </a:lvl8pPr>
      <a:lvl9pPr marL="2377440" indent="-182880" algn="l" defTabSz="914400" rtl="0" eaLnBrk="1" latinLnBrk="0" hangingPunct="1">
        <a:spcBef>
          <a:spcPct val="20000"/>
        </a:spcBef>
        <a:buClr>
          <a:schemeClr val="accent5"/>
        </a:buClr>
        <a:buFont typeface="Wingdings" pitchFamily="2" charset="2"/>
        <a:buChar char="§"/>
        <a:defRPr sz="12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6.pn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lstStyle/>
          <a:p>
            <a:r>
              <a:rPr lang="en-US" dirty="0" smtClean="0">
                <a:latin typeface="AngsanaUPC" pitchFamily="18" charset="-34"/>
                <a:cs typeface="AngsanaUPC" pitchFamily="18" charset="-34"/>
              </a:rPr>
              <a:t>Essential Questions of Constitutional and State Law</a:t>
            </a:r>
            <a:endParaRPr lang="en-US" dirty="0">
              <a:latin typeface="AngsanaUPC" pitchFamily="18" charset="-34"/>
              <a:cs typeface="AngsanaUPC" pitchFamily="18" charset="-34"/>
            </a:endParaRPr>
          </a:p>
        </p:txBody>
      </p:sp>
      <p:sp>
        <p:nvSpPr>
          <p:cNvPr id="2" name="Title 1"/>
          <p:cNvSpPr>
            <a:spLocks noGrp="1"/>
          </p:cNvSpPr>
          <p:nvPr>
            <p:ph type="title"/>
          </p:nvPr>
        </p:nvSpPr>
        <p:spPr>
          <a:xfrm>
            <a:off x="381000" y="304800"/>
            <a:ext cx="6324600" cy="1828800"/>
          </a:xfrm>
        </p:spPr>
        <p:txBody>
          <a:bodyPr/>
          <a:lstStyle/>
          <a:p>
            <a:pPr algn="l"/>
            <a:r>
              <a:rPr lang="en-US" dirty="0" smtClean="0">
                <a:latin typeface="AngsanaUPC" pitchFamily="18" charset="-34"/>
                <a:cs typeface="AngsanaUPC" pitchFamily="18" charset="-34"/>
              </a:rPr>
              <a:t>The Legislative Branch of the federal government</a:t>
            </a:r>
            <a:endParaRPr lang="en-US" dirty="0">
              <a:latin typeface="AngsanaUPC" pitchFamily="18" charset="-34"/>
              <a:cs typeface="AngsanaUPC" pitchFamily="18" charset="-34"/>
            </a:endParaRPr>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57200" y="2133600"/>
            <a:ext cx="5905796" cy="3711391"/>
          </a:xfrm>
          <a:prstGeom prst="rect">
            <a:avLst/>
          </a:prstGeom>
        </p:spPr>
      </p:pic>
    </p:spTree>
    <p:extLst>
      <p:ext uri="{BB962C8B-B14F-4D97-AF65-F5344CB8AC3E}">
        <p14:creationId xmlns:p14="http://schemas.microsoft.com/office/powerpoint/2010/main" val="289722334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en-US" sz="2400" dirty="0" smtClean="0">
                <a:latin typeface="Arabic Typesetting" pitchFamily="66" charset="-78"/>
                <a:cs typeface="Arabic Typesetting" pitchFamily="66" charset="-78"/>
              </a:rPr>
              <a:t>No port should be given special preferences by the National Government over the others to promote trade. </a:t>
            </a:r>
          </a:p>
          <a:p>
            <a:r>
              <a:rPr lang="en-US" sz="2400" dirty="0" smtClean="0">
                <a:latin typeface="Arabic Typesetting" pitchFamily="66" charset="-78"/>
                <a:cs typeface="Arabic Typesetting" pitchFamily="66" charset="-78"/>
              </a:rPr>
              <a:t>Only Congress can appropriate the expenditure of money.</a:t>
            </a:r>
          </a:p>
          <a:p>
            <a:r>
              <a:rPr lang="en-US" sz="2400" dirty="0" smtClean="0">
                <a:latin typeface="Arabic Typesetting" pitchFamily="66" charset="-78"/>
                <a:cs typeface="Arabic Typesetting" pitchFamily="66" charset="-78"/>
              </a:rPr>
              <a:t>No titles of nobility will be granted by the United States government.</a:t>
            </a:r>
            <a:endParaRPr lang="en-US" sz="2400" dirty="0">
              <a:latin typeface="Arabic Typesetting" pitchFamily="66" charset="-78"/>
              <a:cs typeface="Arabic Typesetting" pitchFamily="66" charset="-78"/>
            </a:endParaRPr>
          </a:p>
        </p:txBody>
      </p:sp>
      <p:sp>
        <p:nvSpPr>
          <p:cNvPr id="3" name="Title 2"/>
          <p:cNvSpPr>
            <a:spLocks noGrp="1"/>
          </p:cNvSpPr>
          <p:nvPr>
            <p:ph type="title"/>
          </p:nvPr>
        </p:nvSpPr>
        <p:spPr/>
        <p:txBody>
          <a:bodyPr/>
          <a:lstStyle/>
          <a:p>
            <a:pPr algn="l"/>
            <a:r>
              <a:rPr lang="en-US" dirty="0" smtClean="0">
                <a:latin typeface="Arabic Typesetting" pitchFamily="66" charset="-78"/>
                <a:cs typeface="Arabic Typesetting" pitchFamily="66" charset="-78"/>
              </a:rPr>
              <a:t>Powers denied to the congress by the constitution:</a:t>
            </a:r>
            <a:endParaRPr lang="en-US" dirty="0">
              <a:latin typeface="Arabic Typesetting" pitchFamily="66" charset="-78"/>
              <a:cs typeface="Arabic Typesetting" pitchFamily="66" charset="-78"/>
            </a:endParaRPr>
          </a:p>
        </p:txBody>
      </p:sp>
    </p:spTree>
    <p:extLst>
      <p:ext uri="{BB962C8B-B14F-4D97-AF65-F5344CB8AC3E}">
        <p14:creationId xmlns:p14="http://schemas.microsoft.com/office/powerpoint/2010/main" val="392060064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sz="half" idx="1"/>
          </p:nvPr>
        </p:nvSpPr>
        <p:spPr/>
        <p:txBody>
          <a:bodyPr>
            <a:normAutofit lnSpcReduction="10000"/>
          </a:bodyPr>
          <a:lstStyle/>
          <a:p>
            <a:r>
              <a:rPr lang="en-US" dirty="0" smtClean="0">
                <a:latin typeface="AngsanaUPC" pitchFamily="18" charset="-34"/>
                <a:cs typeface="AngsanaUPC" pitchFamily="18" charset="-34"/>
              </a:rPr>
              <a:t>Article One of the United States Constitution deals specifically with the powers of the Congress and the limits on its powers.  It is the largest section of the Constitution, since most of the Founding Fathers believed that the Congress should hold the most sway over our nation’s government. </a:t>
            </a:r>
            <a:endParaRPr lang="en-US" dirty="0">
              <a:latin typeface="AngsanaUPC" pitchFamily="18" charset="-34"/>
              <a:cs typeface="AngsanaUPC" pitchFamily="18" charset="-34"/>
            </a:endParaRPr>
          </a:p>
        </p:txBody>
      </p:sp>
      <p:pic>
        <p:nvPicPr>
          <p:cNvPr id="6" name="Content Placeholder 5"/>
          <p:cNvPicPr>
            <a:picLocks noGrp="1" noChangeAspect="1"/>
          </p:cNvPicPr>
          <p:nvPr>
            <p:ph sz="half" idx="2"/>
          </p:nvPr>
        </p:nvPicPr>
        <p:blipFill>
          <a:blip r:embed="rId2" cstate="print">
            <a:extLst>
              <a:ext uri="{28A0092B-C50C-407E-A947-70E740481C1C}">
                <a14:useLocalDpi xmlns:a14="http://schemas.microsoft.com/office/drawing/2010/main" val="0"/>
              </a:ext>
            </a:extLst>
          </a:blip>
          <a:stretch>
            <a:fillRect/>
          </a:stretch>
        </p:blipFill>
        <p:spPr>
          <a:xfrm>
            <a:off x="4419600" y="2265363"/>
            <a:ext cx="4419600" cy="3314700"/>
          </a:xfrm>
        </p:spPr>
      </p:pic>
      <p:sp>
        <p:nvSpPr>
          <p:cNvPr id="3" name="Title 2"/>
          <p:cNvSpPr>
            <a:spLocks noGrp="1"/>
          </p:cNvSpPr>
          <p:nvPr>
            <p:ph type="title"/>
          </p:nvPr>
        </p:nvSpPr>
        <p:spPr/>
        <p:txBody>
          <a:bodyPr/>
          <a:lstStyle/>
          <a:p>
            <a:r>
              <a:rPr lang="en-US" dirty="0" smtClean="0">
                <a:latin typeface="AngsanaUPC" pitchFamily="18" charset="-34"/>
                <a:cs typeface="AngsanaUPC" pitchFamily="18" charset="-34"/>
              </a:rPr>
              <a:t>How does the constitution of the united states define and limit legislative power? </a:t>
            </a:r>
            <a:endParaRPr lang="en-US" dirty="0">
              <a:latin typeface="AngsanaUPC" pitchFamily="18" charset="-34"/>
              <a:cs typeface="AngsanaUPC" pitchFamily="18" charset="-34"/>
            </a:endParaRPr>
          </a:p>
        </p:txBody>
      </p:sp>
    </p:spTree>
    <p:extLst>
      <p:ext uri="{BB962C8B-B14F-4D97-AF65-F5344CB8AC3E}">
        <p14:creationId xmlns:p14="http://schemas.microsoft.com/office/powerpoint/2010/main" val="9924084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p:cNvSpPr>
            <a:spLocks noGrp="1"/>
          </p:cNvSpPr>
          <p:nvPr>
            <p:ph sz="half" idx="1"/>
          </p:nvPr>
        </p:nvSpPr>
        <p:spPr/>
        <p:txBody>
          <a:bodyPr>
            <a:normAutofit/>
          </a:bodyPr>
          <a:lstStyle/>
          <a:p>
            <a:r>
              <a:rPr lang="en-US" dirty="0" smtClean="0">
                <a:latin typeface="AngsanaUPC" pitchFamily="18" charset="-34"/>
                <a:cs typeface="AngsanaUPC" pitchFamily="18" charset="-34"/>
              </a:rPr>
              <a:t>Every ten years, the United States conducts a count of the population of the country.  As a result of the census, demographic data is collected and the Congressional districts are redrawn every decade to make certain representation is as equitable as possible.</a:t>
            </a:r>
            <a:endParaRPr lang="en-US" dirty="0">
              <a:latin typeface="AngsanaUPC" pitchFamily="18" charset="-34"/>
              <a:cs typeface="AngsanaUPC" pitchFamily="18" charset="-34"/>
            </a:endParaRPr>
          </a:p>
        </p:txBody>
      </p:sp>
      <p:pic>
        <p:nvPicPr>
          <p:cNvPr id="10" name="Content Placeholder 9"/>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4762500" y="2005013"/>
            <a:ext cx="3810000" cy="3835400"/>
          </a:xfrm>
        </p:spPr>
      </p:pic>
      <p:sp>
        <p:nvSpPr>
          <p:cNvPr id="3" name="Title 2"/>
          <p:cNvSpPr>
            <a:spLocks noGrp="1"/>
          </p:cNvSpPr>
          <p:nvPr>
            <p:ph type="title"/>
          </p:nvPr>
        </p:nvSpPr>
        <p:spPr/>
        <p:txBody>
          <a:bodyPr/>
          <a:lstStyle/>
          <a:p>
            <a:r>
              <a:rPr lang="en-US" dirty="0" smtClean="0">
                <a:latin typeface="AngsanaUPC" pitchFamily="18" charset="-34"/>
                <a:cs typeface="AngsanaUPC" pitchFamily="18" charset="-34"/>
              </a:rPr>
              <a:t>How does the census influence congressional representation? </a:t>
            </a:r>
            <a:endParaRPr lang="en-US" dirty="0">
              <a:latin typeface="AngsanaUPC" pitchFamily="18" charset="-34"/>
              <a:cs typeface="AngsanaUPC" pitchFamily="18" charset="-34"/>
            </a:endParaRPr>
          </a:p>
        </p:txBody>
      </p:sp>
    </p:spTree>
    <p:extLst>
      <p:ext uri="{BB962C8B-B14F-4D97-AF65-F5344CB8AC3E}">
        <p14:creationId xmlns:p14="http://schemas.microsoft.com/office/powerpoint/2010/main" val="310860529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sz="half" idx="1"/>
          </p:nvPr>
        </p:nvSpPr>
        <p:spPr>
          <a:xfrm>
            <a:off x="457200" y="1719072"/>
            <a:ext cx="3352800" cy="4407408"/>
          </a:xfrm>
        </p:spPr>
        <p:txBody>
          <a:bodyPr>
            <a:normAutofit fontScale="92500" lnSpcReduction="20000"/>
          </a:bodyPr>
          <a:lstStyle/>
          <a:p>
            <a:r>
              <a:rPr lang="en-US" dirty="0" smtClean="0">
                <a:latin typeface="AngsanaUPC" pitchFamily="18" charset="-34"/>
                <a:cs typeface="AngsanaUPC" pitchFamily="18" charset="-34"/>
              </a:rPr>
              <a:t>Special interest groups and lobbyists are able to gain access to members of Congress to make their arguments in person.  They may raise money to advertise for or against candidates; therefore, candidates must be responsive to certain groups if they want to be re-elected and stay in office. </a:t>
            </a:r>
            <a:endParaRPr lang="en-US" dirty="0">
              <a:latin typeface="AngsanaUPC" pitchFamily="18" charset="-34"/>
              <a:cs typeface="AngsanaUPC" pitchFamily="18" charset="-34"/>
            </a:endParaRPr>
          </a:p>
        </p:txBody>
      </p:sp>
      <p:pic>
        <p:nvPicPr>
          <p:cNvPr id="6" name="Content Placeholder 5"/>
          <p:cNvPicPr>
            <a:picLocks noGrp="1" noChangeAspect="1"/>
          </p:cNvPicPr>
          <p:nvPr>
            <p:ph sz="half" idx="2"/>
          </p:nvPr>
        </p:nvPicPr>
        <p:blipFill>
          <a:blip r:embed="rId2" cstate="print">
            <a:extLst>
              <a:ext uri="{28A0092B-C50C-407E-A947-70E740481C1C}">
                <a14:useLocalDpi xmlns:a14="http://schemas.microsoft.com/office/drawing/2010/main" val="0"/>
              </a:ext>
            </a:extLst>
          </a:blip>
          <a:stretch>
            <a:fillRect/>
          </a:stretch>
        </p:blipFill>
        <p:spPr>
          <a:xfrm>
            <a:off x="3733800" y="2105787"/>
            <a:ext cx="4953000" cy="3633851"/>
          </a:xfrm>
        </p:spPr>
      </p:pic>
      <p:sp>
        <p:nvSpPr>
          <p:cNvPr id="3" name="Title 2"/>
          <p:cNvSpPr>
            <a:spLocks noGrp="1"/>
          </p:cNvSpPr>
          <p:nvPr>
            <p:ph type="title"/>
          </p:nvPr>
        </p:nvSpPr>
        <p:spPr/>
        <p:txBody>
          <a:bodyPr/>
          <a:lstStyle/>
          <a:p>
            <a:r>
              <a:rPr lang="en-US" dirty="0" smtClean="0">
                <a:latin typeface="AngsanaUPC" pitchFamily="18" charset="-34"/>
                <a:cs typeface="AngsanaUPC" pitchFamily="18" charset="-34"/>
              </a:rPr>
              <a:t>How do interest groups influence the legislative process? </a:t>
            </a:r>
            <a:endParaRPr lang="en-US" dirty="0">
              <a:latin typeface="AngsanaUPC" pitchFamily="18" charset="-34"/>
              <a:cs typeface="AngsanaUPC" pitchFamily="18" charset="-34"/>
            </a:endParaRPr>
          </a:p>
        </p:txBody>
      </p:sp>
    </p:spTree>
    <p:extLst>
      <p:ext uri="{BB962C8B-B14F-4D97-AF65-F5344CB8AC3E}">
        <p14:creationId xmlns:p14="http://schemas.microsoft.com/office/powerpoint/2010/main" val="164847417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sz="half" idx="1"/>
          </p:nvPr>
        </p:nvSpPr>
        <p:spPr/>
        <p:txBody>
          <a:bodyPr>
            <a:normAutofit fontScale="92500" lnSpcReduction="10000"/>
          </a:bodyPr>
          <a:lstStyle/>
          <a:p>
            <a:r>
              <a:rPr lang="en-US" dirty="0" smtClean="0">
                <a:latin typeface="AngsanaUPC" pitchFamily="18" charset="-34"/>
                <a:cs typeface="AngsanaUPC" pitchFamily="18" charset="-34"/>
              </a:rPr>
              <a:t>Laws are passed by the United States Congress.  An act must be introduced by a congressional representative, pass through the committee process, receive a majority vote in both the House of Representatives and the Senate, and then be signed into law by the President.  There are a host of more subtle details that can undermine the lawmaking process.</a:t>
            </a:r>
            <a:endParaRPr lang="en-US" dirty="0">
              <a:latin typeface="AngsanaUPC" pitchFamily="18" charset="-34"/>
              <a:cs typeface="AngsanaUPC" pitchFamily="18" charset="-34"/>
            </a:endParaRPr>
          </a:p>
        </p:txBody>
      </p:sp>
      <p:pic>
        <p:nvPicPr>
          <p:cNvPr id="6" name="Content Placeholder 5"/>
          <p:cNvPicPr>
            <a:picLocks noGrp="1" noChangeAspect="1"/>
          </p:cNvPicPr>
          <p:nvPr>
            <p:ph sz="half" idx="2"/>
          </p:nvPr>
        </p:nvPicPr>
        <p:blipFill>
          <a:blip r:embed="rId2">
            <a:extLst>
              <a:ext uri="{BEBA8EAE-BF5A-486C-A8C5-ECC9F3942E4B}">
                <a14:imgProps xmlns:a14="http://schemas.microsoft.com/office/drawing/2010/main">
                  <a14:imgLayer r:embed="rId3">
                    <a14:imgEffect>
                      <a14:saturation sat="0"/>
                    </a14:imgEffect>
                  </a14:imgLayer>
                </a14:imgProps>
              </a:ext>
              <a:ext uri="{28A0092B-C50C-407E-A947-70E740481C1C}">
                <a14:useLocalDpi xmlns:a14="http://schemas.microsoft.com/office/drawing/2010/main" val="0"/>
              </a:ext>
            </a:extLst>
          </a:blip>
          <a:stretch>
            <a:fillRect/>
          </a:stretch>
        </p:blipFill>
        <p:spPr>
          <a:xfrm>
            <a:off x="4800600" y="1719263"/>
            <a:ext cx="3403851" cy="4879930"/>
          </a:xfrm>
        </p:spPr>
      </p:pic>
      <p:sp>
        <p:nvSpPr>
          <p:cNvPr id="3" name="Title 2"/>
          <p:cNvSpPr>
            <a:spLocks noGrp="1"/>
          </p:cNvSpPr>
          <p:nvPr>
            <p:ph type="title"/>
          </p:nvPr>
        </p:nvSpPr>
        <p:spPr/>
        <p:txBody>
          <a:bodyPr/>
          <a:lstStyle/>
          <a:p>
            <a:r>
              <a:rPr lang="en-US" dirty="0" smtClean="0">
                <a:latin typeface="AngsanaUPC" pitchFamily="18" charset="-34"/>
                <a:cs typeface="AngsanaUPC" pitchFamily="18" charset="-34"/>
              </a:rPr>
              <a:t>How are Laws Passed?</a:t>
            </a:r>
            <a:endParaRPr lang="en-US" dirty="0">
              <a:latin typeface="AngsanaUPC" pitchFamily="18" charset="-34"/>
              <a:cs typeface="AngsanaUPC" pitchFamily="18" charset="-34"/>
            </a:endParaRPr>
          </a:p>
        </p:txBody>
      </p:sp>
    </p:spTree>
    <p:extLst>
      <p:ext uri="{BB962C8B-B14F-4D97-AF65-F5344CB8AC3E}">
        <p14:creationId xmlns:p14="http://schemas.microsoft.com/office/powerpoint/2010/main" val="410478898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sz="half" idx="1"/>
          </p:nvPr>
        </p:nvSpPr>
        <p:spPr/>
        <p:txBody>
          <a:bodyPr>
            <a:normAutofit fontScale="92500" lnSpcReduction="10000"/>
          </a:bodyPr>
          <a:lstStyle/>
          <a:p>
            <a:r>
              <a:rPr lang="en-US" dirty="0" smtClean="0">
                <a:latin typeface="AngsanaUPC" pitchFamily="18" charset="-34"/>
                <a:cs typeface="AngsanaUPC" pitchFamily="18" charset="-34"/>
              </a:rPr>
              <a:t>The Congress can override a Presidential veto with a two-thirds majority vote.</a:t>
            </a:r>
          </a:p>
          <a:p>
            <a:r>
              <a:rPr lang="en-US" dirty="0" smtClean="0">
                <a:latin typeface="AngsanaUPC" pitchFamily="18" charset="-34"/>
                <a:cs typeface="AngsanaUPC" pitchFamily="18" charset="-34"/>
              </a:rPr>
              <a:t>The Congress has the power to impeach both the President and sitting members of the Supreme Court for “high crimes and misdemeanors.”  It also must approve any Presidential appointments to high office, the Supreme Court, or to embassies.</a:t>
            </a:r>
            <a:endParaRPr lang="en-US" dirty="0">
              <a:latin typeface="AngsanaUPC" pitchFamily="18" charset="-34"/>
              <a:cs typeface="AngsanaUPC" pitchFamily="18" charset="-34"/>
            </a:endParaRPr>
          </a:p>
        </p:txBody>
      </p:sp>
      <p:sp>
        <p:nvSpPr>
          <p:cNvPr id="5" name="Content Placeholder 4"/>
          <p:cNvSpPr>
            <a:spLocks noGrp="1"/>
          </p:cNvSpPr>
          <p:nvPr>
            <p:ph sz="half" idx="2"/>
          </p:nvPr>
        </p:nvSpPr>
        <p:spPr/>
        <p:txBody>
          <a:bodyPr>
            <a:normAutofit fontScale="92500" lnSpcReduction="10000"/>
          </a:bodyPr>
          <a:lstStyle/>
          <a:p>
            <a:endParaRPr lang="en-US"/>
          </a:p>
        </p:txBody>
      </p:sp>
      <p:sp>
        <p:nvSpPr>
          <p:cNvPr id="3" name="Title 2"/>
          <p:cNvSpPr>
            <a:spLocks noGrp="1"/>
          </p:cNvSpPr>
          <p:nvPr>
            <p:ph type="title"/>
          </p:nvPr>
        </p:nvSpPr>
        <p:spPr/>
        <p:txBody>
          <a:bodyPr/>
          <a:lstStyle/>
          <a:p>
            <a:r>
              <a:rPr lang="en-US" dirty="0" smtClean="0">
                <a:latin typeface="AngsanaUPC" pitchFamily="18" charset="-34"/>
                <a:cs typeface="AngsanaUPC" pitchFamily="18" charset="-34"/>
              </a:rPr>
              <a:t>How does the legislative branch participate in the system of checks and balances? </a:t>
            </a:r>
            <a:endParaRPr lang="en-US" dirty="0">
              <a:latin typeface="AngsanaUPC" pitchFamily="18" charset="-34"/>
              <a:cs typeface="AngsanaUPC" pitchFamily="18" charset="-34"/>
            </a:endParaRPr>
          </a:p>
        </p:txBody>
      </p:sp>
    </p:spTree>
    <p:extLst>
      <p:ext uri="{BB962C8B-B14F-4D97-AF65-F5344CB8AC3E}">
        <p14:creationId xmlns:p14="http://schemas.microsoft.com/office/powerpoint/2010/main" val="40257602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Autofit/>
          </a:bodyPr>
          <a:lstStyle/>
          <a:p>
            <a:r>
              <a:rPr lang="en-US" sz="2800" dirty="0" smtClean="0">
                <a:latin typeface="Arabic Typesetting" pitchFamily="66" charset="-78"/>
                <a:cs typeface="Arabic Typesetting" pitchFamily="66" charset="-78"/>
              </a:rPr>
              <a:t>To collect and lay taxes of many varieties. </a:t>
            </a:r>
          </a:p>
          <a:p>
            <a:r>
              <a:rPr lang="en-US" sz="2800" dirty="0" smtClean="0">
                <a:latin typeface="Arabic Typesetting" pitchFamily="66" charset="-78"/>
                <a:cs typeface="Arabic Typesetting" pitchFamily="66" charset="-78"/>
              </a:rPr>
              <a:t>To borrow money for the United States government. </a:t>
            </a:r>
          </a:p>
          <a:p>
            <a:r>
              <a:rPr lang="en-US" sz="2800" dirty="0" smtClean="0">
                <a:latin typeface="Arabic Typesetting" pitchFamily="66" charset="-78"/>
                <a:cs typeface="Arabic Typesetting" pitchFamily="66" charset="-78"/>
              </a:rPr>
              <a:t>To regulate trade, both interstate and foreign. </a:t>
            </a:r>
          </a:p>
          <a:p>
            <a:r>
              <a:rPr lang="en-US" sz="2800" dirty="0" smtClean="0">
                <a:latin typeface="Arabic Typesetting" pitchFamily="66" charset="-78"/>
                <a:cs typeface="Arabic Typesetting" pitchFamily="66" charset="-78"/>
              </a:rPr>
              <a:t>To create rules for naturalization of foreign nationals.</a:t>
            </a:r>
          </a:p>
          <a:p>
            <a:r>
              <a:rPr lang="en-US" sz="2800" dirty="0" smtClean="0">
                <a:latin typeface="Arabic Typesetting" pitchFamily="66" charset="-78"/>
                <a:cs typeface="Arabic Typesetting" pitchFamily="66" charset="-78"/>
              </a:rPr>
              <a:t>To coin money. </a:t>
            </a:r>
          </a:p>
          <a:p>
            <a:r>
              <a:rPr lang="en-US" sz="2800" dirty="0" smtClean="0">
                <a:latin typeface="Arabic Typesetting" pitchFamily="66" charset="-78"/>
                <a:cs typeface="Arabic Typesetting" pitchFamily="66" charset="-78"/>
              </a:rPr>
              <a:t>To punish criminals who produce counterfeit money. </a:t>
            </a:r>
          </a:p>
          <a:p>
            <a:r>
              <a:rPr lang="en-US" sz="2800" dirty="0" smtClean="0">
                <a:latin typeface="Arabic Typesetting" pitchFamily="66" charset="-78"/>
                <a:cs typeface="Arabic Typesetting" pitchFamily="66" charset="-78"/>
              </a:rPr>
              <a:t>To establish postal services.</a:t>
            </a:r>
          </a:p>
          <a:p>
            <a:r>
              <a:rPr lang="en-US" sz="2800" dirty="0" smtClean="0">
                <a:latin typeface="Arabic Typesetting" pitchFamily="66" charset="-78"/>
                <a:cs typeface="Arabic Typesetting" pitchFamily="66" charset="-78"/>
              </a:rPr>
              <a:t>To give patents to scientists and artists. </a:t>
            </a:r>
          </a:p>
          <a:p>
            <a:r>
              <a:rPr lang="en-US" sz="2800" dirty="0" smtClean="0">
                <a:latin typeface="Arabic Typesetting" pitchFamily="66" charset="-78"/>
                <a:cs typeface="Arabic Typesetting" pitchFamily="66" charset="-78"/>
              </a:rPr>
              <a:t>To creat</a:t>
            </a:r>
            <a:r>
              <a:rPr lang="en-US" sz="2800" dirty="0" smtClean="0">
                <a:latin typeface="Arabic Typesetting" pitchFamily="66" charset="-78"/>
                <a:cs typeface="Arabic Typesetting" pitchFamily="66" charset="-78"/>
              </a:rPr>
              <a:t>e courts lower than the Supreme Court wherever necessary. </a:t>
            </a:r>
            <a:endParaRPr lang="en-US" sz="2800" dirty="0">
              <a:latin typeface="Arabic Typesetting" pitchFamily="66" charset="-78"/>
              <a:cs typeface="Arabic Typesetting" pitchFamily="66" charset="-78"/>
            </a:endParaRPr>
          </a:p>
        </p:txBody>
      </p:sp>
      <p:sp>
        <p:nvSpPr>
          <p:cNvPr id="3" name="Title 2"/>
          <p:cNvSpPr>
            <a:spLocks noGrp="1"/>
          </p:cNvSpPr>
          <p:nvPr>
            <p:ph type="title"/>
          </p:nvPr>
        </p:nvSpPr>
        <p:spPr/>
        <p:txBody>
          <a:bodyPr/>
          <a:lstStyle/>
          <a:p>
            <a:pPr algn="l"/>
            <a:r>
              <a:rPr lang="en-US" dirty="0" smtClean="0">
                <a:latin typeface="AngsanaUPC" pitchFamily="18" charset="-34"/>
                <a:cs typeface="AngsanaUPC" pitchFamily="18" charset="-34"/>
              </a:rPr>
              <a:t>Powers granted to the Congress by the constitution:</a:t>
            </a:r>
            <a:endParaRPr lang="en-US" dirty="0">
              <a:latin typeface="AngsanaUPC" pitchFamily="18" charset="-34"/>
              <a:cs typeface="AngsanaUPC" pitchFamily="18" charset="-34"/>
            </a:endParaRPr>
          </a:p>
        </p:txBody>
      </p:sp>
    </p:spTree>
    <p:extLst>
      <p:ext uri="{BB962C8B-B14F-4D97-AF65-F5344CB8AC3E}">
        <p14:creationId xmlns:p14="http://schemas.microsoft.com/office/powerpoint/2010/main" val="366678539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Autofit/>
          </a:bodyPr>
          <a:lstStyle/>
          <a:p>
            <a:r>
              <a:rPr lang="en-US" sz="2400" dirty="0" smtClean="0">
                <a:latin typeface="Arabic Typesetting" pitchFamily="66" charset="-78"/>
                <a:cs typeface="Arabic Typesetting" pitchFamily="66" charset="-78"/>
              </a:rPr>
              <a:t>To punish pirates and other crimes committed on the high seas. </a:t>
            </a:r>
          </a:p>
          <a:p>
            <a:r>
              <a:rPr lang="en-US" sz="2400" dirty="0" smtClean="0">
                <a:latin typeface="Arabic Typesetting" pitchFamily="66" charset="-78"/>
                <a:cs typeface="Arabic Typesetting" pitchFamily="66" charset="-78"/>
              </a:rPr>
              <a:t>To declare war and take both prisoners of war and territory. </a:t>
            </a:r>
          </a:p>
          <a:p>
            <a:r>
              <a:rPr lang="en-US" sz="2400" dirty="0" smtClean="0">
                <a:latin typeface="Arabic Typesetting" pitchFamily="66" charset="-78"/>
                <a:cs typeface="Arabic Typesetting" pitchFamily="66" charset="-78"/>
              </a:rPr>
              <a:t>To raise money to support armies for two years at a time. </a:t>
            </a:r>
          </a:p>
          <a:p>
            <a:r>
              <a:rPr lang="en-US" sz="2400" dirty="0" smtClean="0">
                <a:latin typeface="Arabic Typesetting" pitchFamily="66" charset="-78"/>
                <a:cs typeface="Arabic Typesetting" pitchFamily="66" charset="-78"/>
              </a:rPr>
              <a:t>To provide and maintain a navy. </a:t>
            </a:r>
          </a:p>
          <a:p>
            <a:r>
              <a:rPr lang="en-US" sz="2400" dirty="0" smtClean="0">
                <a:latin typeface="Arabic Typesetting" pitchFamily="66" charset="-78"/>
                <a:cs typeface="Arabic Typesetting" pitchFamily="66" charset="-78"/>
              </a:rPr>
              <a:t>To make rules for the military. </a:t>
            </a:r>
          </a:p>
          <a:p>
            <a:r>
              <a:rPr lang="en-US" sz="2400" dirty="0" smtClean="0">
                <a:latin typeface="Arabic Typesetting" pitchFamily="66" charset="-78"/>
                <a:cs typeface="Arabic Typesetting" pitchFamily="66" charset="-78"/>
              </a:rPr>
              <a:t>To call up the state militias – or National Guard today – to protect the nation or put down insurrections. </a:t>
            </a:r>
          </a:p>
          <a:p>
            <a:r>
              <a:rPr lang="en-US" sz="2400" dirty="0" smtClean="0">
                <a:latin typeface="Arabic Typesetting" pitchFamily="66" charset="-78"/>
                <a:cs typeface="Arabic Typesetting" pitchFamily="66" charset="-78"/>
              </a:rPr>
              <a:t>To organize, arm, and discipline the militia – while leaving certain key responsibilities to the states. </a:t>
            </a:r>
          </a:p>
          <a:p>
            <a:r>
              <a:rPr lang="en-US" sz="2400" dirty="0" smtClean="0">
                <a:latin typeface="Arabic Typesetting" pitchFamily="66" charset="-78"/>
                <a:cs typeface="Arabic Typesetting" pitchFamily="66" charset="-78"/>
              </a:rPr>
              <a:t>To rule exclusively over Washington, D.C.</a:t>
            </a:r>
          </a:p>
          <a:p>
            <a:r>
              <a:rPr lang="en-US" sz="2400" dirty="0" smtClean="0">
                <a:latin typeface="Arabic Typesetting" pitchFamily="66" charset="-78"/>
                <a:cs typeface="Arabic Typesetting" pitchFamily="66" charset="-78"/>
              </a:rPr>
              <a:t>To make all laws deemed “necessary and proper.”</a:t>
            </a:r>
            <a:endParaRPr lang="en-US" sz="2400" dirty="0">
              <a:latin typeface="Arabic Typesetting" pitchFamily="66" charset="-78"/>
              <a:cs typeface="Arabic Typesetting" pitchFamily="66" charset="-78"/>
            </a:endParaRPr>
          </a:p>
        </p:txBody>
      </p:sp>
      <p:sp>
        <p:nvSpPr>
          <p:cNvPr id="3" name="Title 2"/>
          <p:cNvSpPr>
            <a:spLocks noGrp="1"/>
          </p:cNvSpPr>
          <p:nvPr>
            <p:ph type="title"/>
          </p:nvPr>
        </p:nvSpPr>
        <p:spPr/>
        <p:txBody>
          <a:bodyPr/>
          <a:lstStyle/>
          <a:p>
            <a:pPr algn="l"/>
            <a:r>
              <a:rPr lang="en-US" dirty="0" smtClean="0">
                <a:latin typeface="Arabic Typesetting" pitchFamily="66" charset="-78"/>
                <a:cs typeface="Arabic Typesetting" pitchFamily="66" charset="-78"/>
              </a:rPr>
              <a:t>Powers Granted to the Legislature by the Constitution: </a:t>
            </a:r>
            <a:endParaRPr lang="en-US" dirty="0">
              <a:latin typeface="Arabic Typesetting" pitchFamily="66" charset="-78"/>
              <a:cs typeface="Arabic Typesetting" pitchFamily="66" charset="-78"/>
            </a:endParaRPr>
          </a:p>
        </p:txBody>
      </p:sp>
    </p:spTree>
    <p:extLst>
      <p:ext uri="{BB962C8B-B14F-4D97-AF65-F5344CB8AC3E}">
        <p14:creationId xmlns:p14="http://schemas.microsoft.com/office/powerpoint/2010/main" val="317790208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en-US" sz="2400" dirty="0" smtClean="0">
                <a:latin typeface="Arabic Typesetting" pitchFamily="66" charset="-78"/>
                <a:cs typeface="Arabic Typesetting" pitchFamily="66" charset="-78"/>
              </a:rPr>
              <a:t>Not allowed to end the international slave trade before the year 1808. </a:t>
            </a:r>
          </a:p>
          <a:p>
            <a:r>
              <a:rPr lang="en-US" sz="2400" dirty="0" smtClean="0">
                <a:latin typeface="Arabic Typesetting" pitchFamily="66" charset="-78"/>
                <a:cs typeface="Arabic Typesetting" pitchFamily="66" charset="-78"/>
              </a:rPr>
              <a:t>Not allowed to suspend the writ of habeas corpus – in other words, you have a right to a trial.</a:t>
            </a:r>
          </a:p>
          <a:p>
            <a:r>
              <a:rPr lang="en-US" sz="2400" dirty="0" smtClean="0">
                <a:latin typeface="Arabic Typesetting" pitchFamily="66" charset="-78"/>
                <a:cs typeface="Arabic Typesetting" pitchFamily="66" charset="-78"/>
              </a:rPr>
              <a:t>No ex pos</a:t>
            </a:r>
            <a:r>
              <a:rPr lang="en-US" sz="2400" dirty="0" smtClean="0">
                <a:latin typeface="Arabic Typesetting" pitchFamily="66" charset="-78"/>
                <a:cs typeface="Arabic Typesetting" pitchFamily="66" charset="-78"/>
              </a:rPr>
              <a:t>t facto laws can be created; in other words, you can’t make something illegal and then press charges against people who committed the crime before the law was passed. </a:t>
            </a:r>
          </a:p>
          <a:p>
            <a:r>
              <a:rPr lang="en-US" sz="2400" dirty="0" smtClean="0">
                <a:latin typeface="Arabic Typesetting" pitchFamily="66" charset="-78"/>
                <a:cs typeface="Arabic Typesetting" pitchFamily="66" charset="-78"/>
              </a:rPr>
              <a:t>No direct taxes would be imposed on individuals – but this was reversed when the 16</a:t>
            </a:r>
            <a:r>
              <a:rPr lang="en-US" sz="2400" baseline="30000" dirty="0" smtClean="0">
                <a:latin typeface="Arabic Typesetting" pitchFamily="66" charset="-78"/>
                <a:cs typeface="Arabic Typesetting" pitchFamily="66" charset="-78"/>
              </a:rPr>
              <a:t>th</a:t>
            </a:r>
            <a:r>
              <a:rPr lang="en-US" sz="2400" dirty="0" smtClean="0">
                <a:latin typeface="Arabic Typesetting" pitchFamily="66" charset="-78"/>
                <a:cs typeface="Arabic Typesetting" pitchFamily="66" charset="-78"/>
              </a:rPr>
              <a:t> Amendment allowed an income tax to be collected. </a:t>
            </a:r>
          </a:p>
          <a:p>
            <a:r>
              <a:rPr lang="en-US" sz="2400" dirty="0" smtClean="0">
                <a:latin typeface="Arabic Typesetting" pitchFamily="66" charset="-78"/>
                <a:cs typeface="Arabic Typesetting" pitchFamily="66" charset="-78"/>
              </a:rPr>
              <a:t>No taxes would be laid on exports – like timber, rice, cotton, tobacco, or the like. </a:t>
            </a:r>
            <a:endParaRPr lang="en-US" sz="2400" dirty="0">
              <a:latin typeface="Arabic Typesetting" pitchFamily="66" charset="-78"/>
              <a:cs typeface="Arabic Typesetting" pitchFamily="66" charset="-78"/>
            </a:endParaRPr>
          </a:p>
        </p:txBody>
      </p:sp>
      <p:sp>
        <p:nvSpPr>
          <p:cNvPr id="3" name="Title 2"/>
          <p:cNvSpPr>
            <a:spLocks noGrp="1"/>
          </p:cNvSpPr>
          <p:nvPr>
            <p:ph type="title"/>
          </p:nvPr>
        </p:nvSpPr>
        <p:spPr/>
        <p:txBody>
          <a:bodyPr/>
          <a:lstStyle/>
          <a:p>
            <a:pPr algn="l"/>
            <a:r>
              <a:rPr lang="en-US" dirty="0" smtClean="0">
                <a:latin typeface="AngsanaUPC" pitchFamily="18" charset="-34"/>
                <a:cs typeface="AngsanaUPC" pitchFamily="18" charset="-34"/>
              </a:rPr>
              <a:t>Powers denied to the Congress by the constitution: </a:t>
            </a:r>
            <a:endParaRPr lang="en-US" dirty="0">
              <a:latin typeface="AngsanaUPC" pitchFamily="18" charset="-34"/>
              <a:cs typeface="AngsanaUPC" pitchFamily="18" charset="-34"/>
            </a:endParaRPr>
          </a:p>
        </p:txBody>
      </p:sp>
    </p:spTree>
    <p:extLst>
      <p:ext uri="{BB962C8B-B14F-4D97-AF65-F5344CB8AC3E}">
        <p14:creationId xmlns:p14="http://schemas.microsoft.com/office/powerpoint/2010/main" val="2196323940"/>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Grid">
  <a:themeElements>
    <a:clrScheme name="Grid">
      <a:dk1>
        <a:sysClr val="windowText" lastClr="000000"/>
      </a:dk1>
      <a:lt1>
        <a:sysClr val="window" lastClr="FFFFFF"/>
      </a:lt1>
      <a:dk2>
        <a:srgbClr val="534949"/>
      </a:dk2>
      <a:lt2>
        <a:srgbClr val="CCD1B9"/>
      </a:lt2>
      <a:accent1>
        <a:srgbClr val="C66951"/>
      </a:accent1>
      <a:accent2>
        <a:srgbClr val="BF974D"/>
      </a:accent2>
      <a:accent3>
        <a:srgbClr val="928B70"/>
      </a:accent3>
      <a:accent4>
        <a:srgbClr val="87706B"/>
      </a:accent4>
      <a:accent5>
        <a:srgbClr val="94734E"/>
      </a:accent5>
      <a:accent6>
        <a:srgbClr val="6F777D"/>
      </a:accent6>
      <a:hlink>
        <a:srgbClr val="CC9900"/>
      </a:hlink>
      <a:folHlink>
        <a:srgbClr val="C0C0C0"/>
      </a:folHlink>
    </a:clrScheme>
    <a:fontScheme name="Grid">
      <a:majorFont>
        <a:latin typeface="Franklin Gothic Medium"/>
        <a:ea typeface=""/>
        <a:cs typeface=""/>
        <a:font script="Jpan" typeface="HG創英角ｺﾞｼｯｸUB"/>
        <a:font script="Hang" typeface="HY견고딕"/>
        <a:font script="Hans" typeface="微软雅黑"/>
        <a:font script="Hant" typeface="微軟正黑體"/>
        <a:font script="Arab" typeface="Arial Bold"/>
        <a:font script="Hebr" typeface="Arial Bold"/>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Bold"/>
        <a:font script="Uigh" typeface="Microsoft Uighur"/>
        <a:font script="Geor" typeface="Sylfaen"/>
      </a:majorFont>
      <a:minorFont>
        <a:latin typeface="Franklin Gothic Medium"/>
        <a:ea typeface=""/>
        <a:cs typeface=""/>
        <a:font script="Jpan" typeface="HG創英角ｺﾞｼｯｸUB"/>
        <a:font script="Hang" typeface="HY견고딕"/>
        <a:font script="Hans" typeface="微软雅黑"/>
        <a:font script="Hant" typeface="微軟正黑體"/>
        <a:font script="Arab" typeface="Arial Bold"/>
        <a:font script="Hebr" typeface="Arial Bold"/>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Bold"/>
        <a:font script="Uigh" typeface="Microsoft Uighur"/>
        <a:font script="Geor" typeface="Sylfaen"/>
      </a:minorFont>
    </a:fontScheme>
    <a:fmtScheme name="Grid">
      <a:fillStyleLst>
        <a:solidFill>
          <a:schemeClr val="phClr"/>
        </a:solidFill>
        <a:solidFill>
          <a:schemeClr val="phClr">
            <a:tint val="50000"/>
          </a:schemeClr>
        </a:solidFill>
        <a:gradFill rotWithShape="1">
          <a:gsLst>
            <a:gs pos="0">
              <a:schemeClr val="phClr"/>
            </a:gs>
            <a:gs pos="90000">
              <a:schemeClr val="phClr">
                <a:shade val="100000"/>
              </a:schemeClr>
            </a:gs>
            <a:gs pos="100000">
              <a:schemeClr val="phClr">
                <a:shade val="85000"/>
              </a:schemeClr>
            </a:gs>
          </a:gsLst>
          <a:path path="circle">
            <a:fillToRect l="100000" t="100000" r="100000" b="100000"/>
          </a:path>
        </a:gra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effectStyle>
        <a:effectStyle>
          <a:effectLst>
            <a:outerShdw blurRad="31750" dist="25400" dir="5400000" rotWithShape="0">
              <a:srgbClr val="000000">
                <a:alpha val="50000"/>
              </a:srgbClr>
            </a:outerShdw>
          </a:effectLst>
        </a:effectStyle>
        <a:effectStyle>
          <a:effectLst>
            <a:outerShdw blurRad="38100" dist="25400" dir="5400000" rotWithShape="0">
              <a:srgbClr val="000000">
                <a:alpha val="45000"/>
              </a:srgbClr>
            </a:outerShdw>
          </a:effectLst>
          <a:scene3d>
            <a:camera prst="orthographicFront">
              <a:rot lat="0" lon="0" rev="0"/>
            </a:camera>
            <a:lightRig rig="brightRoom" dir="t"/>
          </a:scene3d>
          <a:sp3d extrusionH="12700" contourW="25400" prstMaterial="flat">
            <a:bevelT w="63500" h="152400" prst="angle"/>
            <a:contourClr>
              <a:schemeClr val="phClr">
                <a:shade val="30000"/>
              </a:schemeClr>
            </a:contourClr>
          </a:sp3d>
        </a:effectStyle>
      </a:effectStyleLst>
      <a:bgFillStyleLst>
        <a:solidFill>
          <a:schemeClr val="phClr"/>
        </a:solidFill>
        <a:solidFill>
          <a:schemeClr val="phClr">
            <a:tint val="90000"/>
            <a:shade val="93000"/>
            <a:satMod val="150000"/>
          </a:schemeClr>
        </a:solidFill>
        <a:blipFill rotWithShape="1">
          <a:blip xmlns:r="http://schemas.openxmlformats.org/officeDocument/2006/relationships" r:embed="rId1">
            <a:duotone>
              <a:schemeClr val="phClr">
                <a:tint val="95000"/>
              </a:schemeClr>
              <a:schemeClr val="phClr">
                <a:shade val="93000"/>
                <a:satMod val="110000"/>
              </a:schemeClr>
            </a:duotone>
          </a:blip>
          <a:tile tx="0" ty="0" sx="100000" sy="10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Grid</Template>
  <TotalTime>82</TotalTime>
  <Words>705</Words>
  <Application>Microsoft Office PowerPoint</Application>
  <PresentationFormat>On-screen Show (4:3)</PresentationFormat>
  <Paragraphs>43</Paragraphs>
  <Slides>10</Slides>
  <Notes>0</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Grid</vt:lpstr>
      <vt:lpstr>The Legislative Branch of the federal government</vt:lpstr>
      <vt:lpstr>How does the constitution of the united states define and limit legislative power? </vt:lpstr>
      <vt:lpstr>How does the census influence congressional representation? </vt:lpstr>
      <vt:lpstr>How do interest groups influence the legislative process? </vt:lpstr>
      <vt:lpstr>How are Laws Passed?</vt:lpstr>
      <vt:lpstr>How does the legislative branch participate in the system of checks and balances? </vt:lpstr>
      <vt:lpstr>Powers granted to the Congress by the constitution:</vt:lpstr>
      <vt:lpstr>Powers Granted to the Legislature by the Constitution: </vt:lpstr>
      <vt:lpstr>Powers denied to the Congress by the constitution: </vt:lpstr>
      <vt:lpstr>Powers denied to the congress by the constitution:</vt:lpstr>
    </vt:vector>
  </TitlesOfParts>
  <Company>Virginia Beach City Public Schools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Legislative Branch of the federal government</dc:title>
  <dc:creator>Adam Henry</dc:creator>
  <cp:lastModifiedBy>Adam Henry</cp:lastModifiedBy>
  <cp:revision>6</cp:revision>
  <dcterms:created xsi:type="dcterms:W3CDTF">2013-07-29T13:21:42Z</dcterms:created>
  <dcterms:modified xsi:type="dcterms:W3CDTF">2013-07-29T15:50:58Z</dcterms:modified>
</cp:coreProperties>
</file>